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72" r:id="rId3"/>
    <p:sldId id="297" r:id="rId4"/>
    <p:sldId id="273" r:id="rId5"/>
    <p:sldId id="267" r:id="rId6"/>
    <p:sldId id="270" r:id="rId7"/>
    <p:sldId id="313" r:id="rId8"/>
    <p:sldId id="309" r:id="rId9"/>
    <p:sldId id="311" r:id="rId10"/>
    <p:sldId id="324" r:id="rId11"/>
    <p:sldId id="306" r:id="rId12"/>
    <p:sldId id="307" r:id="rId13"/>
    <p:sldId id="308" r:id="rId14"/>
    <p:sldId id="318" r:id="rId15"/>
    <p:sldId id="315" r:id="rId16"/>
    <p:sldId id="327" r:id="rId17"/>
    <p:sldId id="256" r:id="rId18"/>
    <p:sldId id="257" r:id="rId19"/>
    <p:sldId id="304" r:id="rId20"/>
    <p:sldId id="305" r:id="rId21"/>
    <p:sldId id="328" r:id="rId22"/>
    <p:sldId id="329" r:id="rId23"/>
    <p:sldId id="330" r:id="rId24"/>
    <p:sldId id="331" r:id="rId25"/>
    <p:sldId id="314" r:id="rId26"/>
    <p:sldId id="332" r:id="rId27"/>
    <p:sldId id="317" r:id="rId28"/>
    <p:sldId id="262" r:id="rId2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C283A"/>
    <a:srgbClr val="606875"/>
    <a:srgbClr val="606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3229" autoAdjust="0"/>
  </p:normalViewPr>
  <p:slideViewPr>
    <p:cSldViewPr snapToGrid="0">
      <p:cViewPr varScale="1">
        <p:scale>
          <a:sx n="149" d="100"/>
          <a:sy n="149" d="100"/>
        </p:scale>
        <p:origin x="5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75F6E-9640-47D6-B3ED-B5E86FF0387D}" type="datetimeFigureOut">
              <a:rPr lang="da-DK" smtClean="0"/>
              <a:t>16-09-2024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71D3-2BCE-46EB-8152-2B2BC09354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77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5434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92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1289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2779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886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930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847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913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96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570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251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3375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360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869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05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16-09-2024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897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16-09-2024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980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16-09-2024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657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 userDrawn="1"/>
        </p:nvSpPr>
        <p:spPr bwMode="auto">
          <a:xfrm>
            <a:off x="0" y="1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0" y="6063259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32" y="2821783"/>
            <a:ext cx="1171575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>
                <a:sym typeface="Helvetica Neue Bold Condensed" charset="0"/>
              </a:rPr>
              <a:t>Klik for at redigere titeltypografien i masteren</a:t>
            </a:r>
            <a:endParaRPr lang="en-US" dirty="0">
              <a:sym typeface="Helvetica Neue Bold Condensed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3538728"/>
            <a:ext cx="11715749" cy="457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lang="en-US" sz="3240" b="0" dirty="0">
                <a:solidFill>
                  <a:srgbClr val="9A9A9A"/>
                </a:solidFill>
                <a:latin typeface="+mn-lt"/>
                <a:ea typeface="+mn-ea"/>
                <a:cs typeface="+mn-cs"/>
                <a:sym typeface="Helvetica Neue Light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815084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804672"/>
            <a:ext cx="11715749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324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73366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8127" y="1785939"/>
            <a:ext cx="5571744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6048381" y="1589486"/>
            <a:ext cx="119063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804672"/>
            <a:ext cx="11715749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324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858116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76416" y="1785939"/>
            <a:ext cx="5571744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804672"/>
            <a:ext cx="11715749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324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6048381" y="1589486"/>
            <a:ext cx="119063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3" name="TextBox 2"/>
          <p:cNvSpPr txBox="1"/>
          <p:nvPr userDrawn="1"/>
        </p:nvSpPr>
        <p:spPr>
          <a:xfrm>
            <a:off x="1327574" y="1148080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2770544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8127" y="1785939"/>
            <a:ext cx="6742176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49311" y="1783080"/>
            <a:ext cx="4376928" cy="4910328"/>
          </a:xfrm>
          <a:ln w="9525"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39184" y="804672"/>
            <a:ext cx="11715749" cy="731520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324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2789218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804672"/>
            <a:ext cx="11715749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324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7834986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50/50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Rectangle 3"/>
          <p:cNvSpPr>
            <a:spLocks/>
          </p:cNvSpPr>
          <p:nvPr userDrawn="1"/>
        </p:nvSpPr>
        <p:spPr bwMode="auto">
          <a:xfrm>
            <a:off x="6048381" y="1589486"/>
            <a:ext cx="119063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804672"/>
            <a:ext cx="11715749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324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0366884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132" y="978408"/>
            <a:ext cx="11715751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1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0" y="6063259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7292890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16-09-2024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296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6" y="5166360"/>
            <a:ext cx="11715751" cy="713232"/>
          </a:xfrm>
        </p:spPr>
        <p:txBody>
          <a:bodyPr/>
          <a:lstStyle>
            <a:lvl1pPr algn="ctr">
              <a:defRPr>
                <a:solidFill>
                  <a:srgbClr val="006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596896" y="996696"/>
            <a:ext cx="6986016" cy="3931920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1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6063259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7565361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" y="1014984"/>
            <a:ext cx="7022592" cy="713232"/>
          </a:xfrm>
        </p:spPr>
        <p:txBody>
          <a:bodyPr/>
          <a:lstStyle>
            <a:lvl1pPr algn="ctr">
              <a:defRPr sz="432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127" y="1828800"/>
            <a:ext cx="7022592" cy="4014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583424" y="1014984"/>
            <a:ext cx="4303776" cy="4818888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1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0" y="6063259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8714806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1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0" y="6063259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8657072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685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16-09-2024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13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16-09-2024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647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16-09-2024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33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16-09-2024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31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16-09-2024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836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16-09-2024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869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16-09-2024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91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49324-5B31-42D6-A258-6BE70D2E5D51}" type="datetimeFigureOut">
              <a:rPr lang="da-DK" smtClean="0"/>
              <a:t>16-09-2024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258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32" y="178598"/>
            <a:ext cx="11715751" cy="62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>
                <a:sym typeface="Helvetica Neue Bold Condensed" charset="0"/>
              </a:rPr>
              <a:t>Klik for at redigere titeltypografien i masteren</a:t>
            </a:r>
            <a:endParaRPr lang="en-US" dirty="0">
              <a:sym typeface="Helvetica Neue Bold Condense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132" y="1785939"/>
            <a:ext cx="11715751" cy="49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>
                <a:sym typeface="Helvetica Neue Bold Condensed" charset="0"/>
              </a:rPr>
              <a:t>Klik for at redigere teksttypografierne i masteren</a:t>
            </a:r>
          </a:p>
          <a:p>
            <a:pPr lvl="1"/>
            <a:r>
              <a:rPr lang="da-DK">
                <a:sym typeface="Helvetica Neue Bold Condensed" charset="0"/>
              </a:rPr>
              <a:t>Andet niveau</a:t>
            </a:r>
          </a:p>
          <a:p>
            <a:pPr lvl="2"/>
            <a:r>
              <a:rPr lang="da-DK">
                <a:sym typeface="Helvetica Neue Bold Condensed" charset="0"/>
              </a:rPr>
              <a:t>Tredje niveau</a:t>
            </a:r>
          </a:p>
          <a:p>
            <a:pPr lvl="3"/>
            <a:r>
              <a:rPr lang="da-DK">
                <a:sym typeface="Helvetica Neue Bold Condensed" charset="0"/>
              </a:rPr>
              <a:t>Fjerde niveau</a:t>
            </a:r>
          </a:p>
          <a:p>
            <a:pPr lvl="4"/>
            <a:r>
              <a:rPr lang="da-DK">
                <a:sym typeface="Helvetica Neue Bold Condensed" charset="0"/>
              </a:rPr>
              <a:t>Femte niveau</a:t>
            </a:r>
            <a:endParaRPr lang="en-US" dirty="0">
              <a:sym typeface="Baskerville" charset="0"/>
            </a:endParaRP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906258" y="6616901"/>
            <a:ext cx="290215" cy="24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5" tIns="32138" rIns="64275" bIns="32138" numCol="1" anchor="t" anchorCtr="0" compatLnSpc="1">
            <a:prstTxWarp prst="textNoShape">
              <a:avLst/>
            </a:prstTxWarp>
          </a:bodyPr>
          <a:lstStyle>
            <a:lvl1pPr algn="ctr">
              <a:defRPr sz="1320" b="0" i="0">
                <a:solidFill>
                  <a:srgbClr val="4D4D4D"/>
                </a:solidFill>
                <a:latin typeface="Helvetica Neue Bold Condensed"/>
                <a:ea typeface="ＭＳ Ｐゴシック" charset="0"/>
                <a:cs typeface="Helvetica Neue Bold Condensed"/>
              </a:defRPr>
            </a:lvl1pPr>
            <a:lvl2pPr algn="l"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3882495B-39B3-5F42-8174-3C1974B27A1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52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40" b="1" i="0">
          <a:solidFill>
            <a:schemeClr val="accent1"/>
          </a:solidFill>
          <a:latin typeface="+mj-lt"/>
          <a:ea typeface="+mj-ea"/>
          <a:cs typeface="Helvetica Neue"/>
          <a:sym typeface="Helvetica Neue Bold Condense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385652"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771308"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156961"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542616"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749882" indent="-482066" algn="l" rtl="0" eaLnBrk="1" fontAlgn="base" hangingPunct="1">
        <a:spcBef>
          <a:spcPts val="2023"/>
        </a:spcBef>
        <a:spcAft>
          <a:spcPct val="0"/>
        </a:spcAft>
        <a:buSzPct val="100000"/>
        <a:buFont typeface="Lucida Grande" charset="0"/>
        <a:buChar char="‣"/>
        <a:defRPr sz="3360" b="1" i="0">
          <a:solidFill>
            <a:schemeClr val="tx1"/>
          </a:solidFill>
          <a:latin typeface="+mn-lt"/>
          <a:ea typeface="+mn-ea"/>
          <a:cs typeface="Helvetica Neue"/>
          <a:sym typeface="Helvetica Neue Bold Condensed" charset="0"/>
        </a:defRPr>
      </a:lvl1pPr>
      <a:lvl2pPr marL="1124824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•"/>
        <a:defRPr sz="30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2pPr>
      <a:lvl3pPr marL="1499765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3pPr>
      <a:lvl4pPr marL="1874707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4pPr>
      <a:lvl5pPr marL="2249647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5pPr>
      <a:lvl6pPr marL="2635302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6pPr>
      <a:lvl7pPr marL="3020954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7pPr>
      <a:lvl8pPr marL="3406609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8pPr>
      <a:lvl9pPr marL="3792263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9pPr>
    </p:bodyStyle>
    <p:otherStyle>
      <a:defPPr>
        <a:defRPr lang="en-US"/>
      </a:defPPr>
      <a:lvl1pPr marL="0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85652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71308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56961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16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28269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13924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699576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085231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F41E6674-B2BC-19B5-4563-502BD47BD51E}"/>
              </a:ext>
            </a:extLst>
          </p:cNvPr>
          <p:cNvSpPr/>
          <p:nvPr/>
        </p:nvSpPr>
        <p:spPr>
          <a:xfrm>
            <a:off x="-3600" y="6350"/>
            <a:ext cx="12193200" cy="6858000"/>
          </a:xfrm>
          <a:prstGeom prst="rect">
            <a:avLst/>
          </a:prstGeom>
          <a:solidFill>
            <a:srgbClr val="606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pic>
        <p:nvPicPr>
          <p:cNvPr id="4" name="Picture 3" descr="A plant in a room with a sign on the wall&#10;&#10;Description automatically generated">
            <a:extLst>
              <a:ext uri="{FF2B5EF4-FFF2-40B4-BE49-F238E27FC236}">
                <a16:creationId xmlns:a16="http://schemas.microsoft.com/office/drawing/2014/main" id="{1D4F53AF-A0F5-80E3-3EB9-4345ACE8F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7" b="-17737"/>
          <a:stretch/>
        </p:blipFill>
        <p:spPr>
          <a:xfrm>
            <a:off x="0" y="-1"/>
            <a:ext cx="4753232" cy="8333295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9751648-5DB9-CFB2-18AB-B96E6CE57B4F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2D3CB262-E7ED-2455-36D7-93C128DDC4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278CDE-04D4-3543-AA29-B3AA6C170D65}"/>
              </a:ext>
            </a:extLst>
          </p:cNvPr>
          <p:cNvSpPr txBox="1"/>
          <p:nvPr/>
        </p:nvSpPr>
        <p:spPr>
          <a:xfrm flipH="1">
            <a:off x="5007952" y="2208228"/>
            <a:ext cx="6485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ERFA-møde for certificerede statikere</a:t>
            </a:r>
          </a:p>
          <a:p>
            <a:endParaRPr lang="da-DK" sz="4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a-DK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16. og 19.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42589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38C01-A28C-35B0-28F0-83ECD86E5042}"/>
              </a:ext>
            </a:extLst>
          </p:cNvPr>
          <p:cNvSpPr txBox="1"/>
          <p:nvPr/>
        </p:nvSpPr>
        <p:spPr>
          <a:xfrm>
            <a:off x="2901474" y="2669050"/>
            <a:ext cx="60960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da-DK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Formål og formalia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93B6A4-7420-102D-4940-FB6218B4E42C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1E307676-58CD-9558-B0AC-531608AC8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7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1524000" y="864342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Baggrund og formål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0FE9EB-B551-E58F-19BE-388C8EDEEBCB}"/>
              </a:ext>
            </a:extLst>
          </p:cNvPr>
          <p:cNvSpPr txBox="1"/>
          <p:nvPr/>
        </p:nvSpPr>
        <p:spPr>
          <a:xfrm>
            <a:off x="3963468" y="2714845"/>
            <a:ext cx="6097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”Formålet med certificeringsordningen er i den sammenhæng at sikre, at der sker en </a:t>
            </a:r>
            <a:r>
              <a:rPr lang="da-DK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ensartet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efterlevelse af de tekniske bestemmelser for brand og konstruktioner på </a:t>
            </a:r>
            <a:r>
              <a:rPr lang="da-DK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tværs af </a:t>
            </a:r>
            <a:r>
              <a:rPr lang="da-DK" b="1" i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alle</a:t>
            </a:r>
            <a:r>
              <a:rPr lang="da-DK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 kommuner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Disse forhold har afgørende betydning for, om en bygning er sikker at opholde sig i.”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A54891-69CC-E53F-EF37-08A1E0AFE269}"/>
              </a:ext>
            </a:extLst>
          </p:cNvPr>
          <p:cNvSpPr txBox="1"/>
          <p:nvPr/>
        </p:nvSpPr>
        <p:spPr>
          <a:xfrm>
            <a:off x="1524000" y="1569938"/>
            <a:ext cx="6097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”Baggrunden for afskaffelsen af den tekniske byggesagsbehandling i kommunerne var overordnet, at </a:t>
            </a:r>
            <a:r>
              <a:rPr lang="da-DK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reglerne var meget komplekse og blev administreret meget forskelligt. 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</a:t>
            </a:r>
            <a:endParaRPr lang="da-DK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26C3C3D-A81C-850D-69A4-E656D2E52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98" y="3468934"/>
            <a:ext cx="2090579" cy="209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8CD52D-84E9-F175-98B9-72D27107A482}"/>
              </a:ext>
            </a:extLst>
          </p:cNvPr>
          <p:cNvSpPr txBox="1"/>
          <p:nvPr/>
        </p:nvSpPr>
        <p:spPr>
          <a:xfrm>
            <a:off x="5561535" y="4678170"/>
            <a:ext cx="6097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Kravet om certificering skal sikre, at </a:t>
            </a:r>
            <a:r>
              <a:rPr lang="da-DK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sikkerhedsniveauet opretholdes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Certificeringsordningen tydeliggør, at </a:t>
            </a:r>
            <a:r>
              <a:rPr lang="da-DK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bygherren og dennes rådgiver har ansvaret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for, at et byggeri lever op til bygningsreglementets krav.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53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1524000" y="1369498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Formalia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0FE9EB-B551-E58F-19BE-388C8EDEEBCB}"/>
              </a:ext>
            </a:extLst>
          </p:cNvPr>
          <p:cNvSpPr txBox="1"/>
          <p:nvPr/>
        </p:nvSpPr>
        <p:spPr>
          <a:xfrm>
            <a:off x="1634305" y="2163866"/>
            <a:ext cx="6097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Formalia, der skal sikre </a:t>
            </a:r>
            <a:r>
              <a:rPr lang="da-DK" b="1" dirty="0">
                <a:solidFill>
                  <a:schemeClr val="accent2"/>
                </a:solidFill>
                <a:latin typeface="Arial" panose="020B0604020202020204" pitchFamily="34" charset="0"/>
              </a:rPr>
              <a:t>sikkerhed og ensartethed:</a:t>
            </a:r>
          </a:p>
          <a:p>
            <a:pPr marL="285750" indent="-285750">
              <a:buFontTx/>
              <a:buChar char="-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Certificering: Krav til kompetencer</a:t>
            </a:r>
          </a:p>
          <a:p>
            <a:pPr marL="285750" indent="-285750">
              <a:buFontTx/>
              <a:buChar char="-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Overvågning: Modeller for virket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A54891-69CC-E53F-EF37-08A1E0AFE269}"/>
              </a:ext>
            </a:extLst>
          </p:cNvPr>
          <p:cNvSpPr txBox="1"/>
          <p:nvPr/>
        </p:nvSpPr>
        <p:spPr>
          <a:xfrm>
            <a:off x="4905362" y="3366655"/>
            <a:ext cx="47872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Som certificeringsorgan</a:t>
            </a: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skal vi til enhver tid have </a:t>
            </a:r>
            <a:r>
              <a:rPr lang="da-DK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tillid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til, at den certificerede statiker har de nødvendige kompetencer og følger reglerne for virket</a:t>
            </a:r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FC760-21F5-F753-C113-8C280F038F6A}"/>
              </a:ext>
            </a:extLst>
          </p:cNvPr>
          <p:cNvSpPr txBox="1"/>
          <p:nvPr/>
        </p:nvSpPr>
        <p:spPr>
          <a:xfrm>
            <a:off x="7575241" y="4749522"/>
            <a:ext cx="40066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Rammerne er:</a:t>
            </a:r>
          </a:p>
          <a:p>
            <a:pPr marL="285750" indent="-285750">
              <a:buFontTx/>
              <a:buChar char="-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Bygningsreglementet</a:t>
            </a:r>
          </a:p>
          <a:p>
            <a:pPr marL="285750" indent="-285750">
              <a:buFontTx/>
              <a:buChar char="-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Certificeringsbekendtgørelsen med tilhørende vejledninger</a:t>
            </a:r>
          </a:p>
          <a:p>
            <a:pPr marL="285750" indent="-285750">
              <a:buFontTx/>
              <a:buChar char="-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ISO 17024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E2D4CD-05B7-543D-4699-663175EDA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88" y="3381386"/>
            <a:ext cx="2736273" cy="273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9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1524000" y="1369498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Dancerts</a:t>
            </a: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bedømmelser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FCAF0-20AB-64C2-6D6C-FFF2425072D2}"/>
              </a:ext>
            </a:extLst>
          </p:cNvPr>
          <p:cNvSpPr txBox="1"/>
          <p:nvPr/>
        </p:nvSpPr>
        <p:spPr>
          <a:xfrm>
            <a:off x="1383323" y="2318652"/>
            <a:ext cx="1032607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Opstartet i samarbejde mellem </a:t>
            </a:r>
            <a:r>
              <a:rPr lang="da-DK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Artelia</a:t>
            </a: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EKJ, </a:t>
            </a:r>
            <a:r>
              <a:rPr lang="da-DK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Niras</a:t>
            </a: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og Dancert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Cirka 30 bedømmere fra et bredt udsnit af branchen - primært erfarne statikere fra rådgivende ingeniørvirksomheder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Rammerne er politisk bestemt</a:t>
            </a:r>
          </a:p>
          <a:p>
            <a:pPr>
              <a:spcAft>
                <a:spcPts val="600"/>
              </a:spcAft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192973-9920-2799-FDAE-84B2E58CF405}"/>
              </a:ext>
            </a:extLst>
          </p:cNvPr>
          <p:cNvSpPr txBox="1"/>
          <p:nvPr/>
        </p:nvSpPr>
        <p:spPr>
          <a:xfrm>
            <a:off x="3248172" y="5226892"/>
            <a:ext cx="5343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Branchen bedømmer sig selv</a:t>
            </a:r>
          </a:p>
        </p:txBody>
      </p:sp>
    </p:spTree>
    <p:extLst>
      <p:ext uri="{BB962C8B-B14F-4D97-AF65-F5344CB8AC3E}">
        <p14:creationId xmlns:p14="http://schemas.microsoft.com/office/powerpoint/2010/main" val="201826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38C01-A28C-35B0-28F0-83ECD86E5042}"/>
              </a:ext>
            </a:extLst>
          </p:cNvPr>
          <p:cNvSpPr txBox="1"/>
          <p:nvPr/>
        </p:nvSpPr>
        <p:spPr>
          <a:xfrm>
            <a:off x="2901474" y="2669050"/>
            <a:ext cx="60960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da-DK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Forbedring af ordningen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93B6A4-7420-102D-4940-FB6218B4E42C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1E307676-58CD-9558-B0AC-531608AC8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65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1524000" y="1369498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Evaluering af Statikerordningen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FCAF0-20AB-64C2-6D6C-FFF2425072D2}"/>
              </a:ext>
            </a:extLst>
          </p:cNvPr>
          <p:cNvSpPr txBox="1"/>
          <p:nvPr/>
        </p:nvSpPr>
        <p:spPr>
          <a:xfrm>
            <a:off x="1383322" y="2318652"/>
            <a:ext cx="10668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SBST gennemfører en evaluering af ordningen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Interviews og brancheworkshop d. 21. august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Ensartethed og sikkerhed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Balance mellem bæredygtighed og sikkerhed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Sammenhæng til udvikling af BR på kort-/lang bane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08DF9-C97D-7E06-A0BB-5230D5EF2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773" y="492443"/>
            <a:ext cx="9498227" cy="498157"/>
          </a:xfrm>
        </p:spPr>
        <p:txBody>
          <a:bodyPr>
            <a:normAutofit fontScale="90000"/>
          </a:bodyPr>
          <a:lstStyle/>
          <a:p>
            <a:pPr algn="l"/>
            <a:br>
              <a:rPr lang="da-DK" dirty="0"/>
            </a:br>
            <a:r>
              <a:rPr lang="da-DK" sz="2400" b="1" dirty="0" err="1">
                <a:solidFill>
                  <a:schemeClr val="accent6">
                    <a:lumMod val="75000"/>
                  </a:schemeClr>
                </a:solidFill>
              </a:rPr>
              <a:t>FaCS</a:t>
            </a:r>
            <a:r>
              <a:rPr lang="da-DK" sz="2400" dirty="0"/>
              <a:t> - hvad sker der for tiden ….</a:t>
            </a:r>
            <a:endParaRPr lang="da-DK" dirty="0"/>
          </a:p>
        </p:txBody>
      </p:sp>
      <p:pic>
        <p:nvPicPr>
          <p:cNvPr id="4" name="Billede 3" descr="Et billede, der indeholder tekst, Font/skrifttype, visitkort, skærmbillede&#10;&#10;Automatisk genereret beskrivelse">
            <a:extLst>
              <a:ext uri="{FF2B5EF4-FFF2-40B4-BE49-F238E27FC236}">
                <a16:creationId xmlns:a16="http://schemas.microsoft.com/office/drawing/2014/main" id="{886A98CB-02A7-BF71-F739-1200DBE5B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26531" r="19996" b="23077"/>
          <a:stretch/>
        </p:blipFill>
        <p:spPr bwMode="auto">
          <a:xfrm>
            <a:off x="9866630" y="268431"/>
            <a:ext cx="1602740" cy="886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F19F7D3-BBDC-687B-7D32-C2AB028EB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21978"/>
              </p:ext>
            </p:extLst>
          </p:nvPr>
        </p:nvGraphicFramePr>
        <p:xfrm>
          <a:off x="876300" y="1765299"/>
          <a:ext cx="10525125" cy="4280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7325">
                  <a:extLst>
                    <a:ext uri="{9D8B030D-6E8A-4147-A177-3AD203B41FA5}">
                      <a16:colId xmlns:a16="http://schemas.microsoft.com/office/drawing/2014/main" val="238403961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057754083"/>
                    </a:ext>
                  </a:extLst>
                </a:gridCol>
              </a:tblGrid>
              <a:tr h="2270841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562600" algn="l"/>
                        </a:tabLst>
                      </a:pPr>
                      <a:r>
                        <a:rPr lang="da-DK" sz="2000" b="0" i="1" kern="100" dirty="0" err="1">
                          <a:solidFill>
                            <a:schemeClr val="tx1"/>
                          </a:solidFill>
                          <a:effectLst/>
                        </a:rPr>
                        <a:t>FaCS</a:t>
                      </a:r>
                      <a:r>
                        <a:rPr lang="da-DK" sz="2000" b="0" i="1" kern="100" dirty="0">
                          <a:solidFill>
                            <a:schemeClr val="tx1"/>
                          </a:solidFill>
                          <a:effectLst/>
                        </a:rPr>
                        <a:t> har søgt indflydelse ved at indgå samarbejde med:</a:t>
                      </a:r>
                    </a:p>
                    <a:p>
                      <a:pPr marL="0" lvl="1" indent="-342900">
                        <a:lnSpc>
                          <a:spcPct val="107000"/>
                        </a:lnSpc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20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SBST Social- og Boligstyrelsen</a:t>
                      </a:r>
                    </a:p>
                    <a:p>
                      <a:pPr marL="0" lvl="1" indent="-342900">
                        <a:lnSpc>
                          <a:spcPct val="107000"/>
                        </a:lnSpc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20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Certificeringsorganerne </a:t>
                      </a:r>
                      <a:r>
                        <a:rPr lang="da-DK" sz="2000" b="0" kern="100" baseline="0" dirty="0" err="1">
                          <a:solidFill>
                            <a:schemeClr val="tx1"/>
                          </a:solidFill>
                          <a:effectLst/>
                        </a:rPr>
                        <a:t>Dancert</a:t>
                      </a:r>
                      <a:r>
                        <a:rPr lang="da-DK" sz="20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 og Rambøll</a:t>
                      </a:r>
                    </a:p>
                    <a:p>
                      <a:pPr marL="0" lvl="1" indent="-342900">
                        <a:lnSpc>
                          <a:spcPct val="107000"/>
                        </a:lnSpc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20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FRI</a:t>
                      </a:r>
                    </a:p>
                    <a:p>
                      <a:pPr marL="0" lvl="1" indent="-342900">
                        <a:lnSpc>
                          <a:spcPct val="107000"/>
                        </a:lnSpc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20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DI Byggeri</a:t>
                      </a:r>
                    </a:p>
                    <a:p>
                      <a:pPr marL="0" lvl="1" indent="-342900">
                        <a:lnSpc>
                          <a:spcPct val="107000"/>
                        </a:lnSpc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20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Bygherreforeningen </a:t>
                      </a:r>
                      <a:endParaRPr lang="da-DK" sz="2000" b="0" kern="100" baseline="0" dirty="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36732" marR="367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1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000" b="0" i="1" kern="100" dirty="0">
                          <a:solidFill>
                            <a:schemeClr val="tx1"/>
                          </a:solidFill>
                          <a:effectLst/>
                        </a:rPr>
                        <a:t>Emner for samarbejdet:</a:t>
                      </a:r>
                    </a:p>
                    <a:p>
                      <a:pPr marL="21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20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58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da-DK" sz="2000" b="0" kern="100" dirty="0">
                          <a:solidFill>
                            <a:schemeClr val="tx1"/>
                          </a:solidFill>
                          <a:effectLst/>
                        </a:rPr>
                        <a:t>Krav til virket – overordnet relateret til BR</a:t>
                      </a:r>
                    </a:p>
                    <a:p>
                      <a:pPr marL="558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da-DK" sz="2000" b="0" kern="100" dirty="0">
                          <a:solidFill>
                            <a:schemeClr val="tx1"/>
                          </a:solidFill>
                          <a:effectLst/>
                        </a:rPr>
                        <a:t>Krav til overvågning/auditering </a:t>
                      </a:r>
                      <a:r>
                        <a:rPr lang="da-DK" sz="2000" b="0" kern="100" dirty="0" err="1">
                          <a:solidFill>
                            <a:schemeClr val="tx1"/>
                          </a:solidFill>
                          <a:effectLst/>
                        </a:rPr>
                        <a:t>o.lign</a:t>
                      </a:r>
                      <a:r>
                        <a:rPr lang="da-DK" sz="2000" b="0" kern="100" dirty="0">
                          <a:solidFill>
                            <a:schemeClr val="tx1"/>
                          </a:solidFill>
                          <a:effectLst/>
                        </a:rPr>
                        <a:t>. – overordnet relateret til BEK</a:t>
                      </a:r>
                    </a:p>
                    <a:p>
                      <a:pPr marL="216000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da-DK" sz="1800" b="0" kern="100" dirty="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36732" marR="367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684912"/>
                  </a:ext>
                </a:extLst>
              </a:tr>
              <a:tr h="16534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b="0" kern="1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Vi har fået plads i bagvedliggende dialoggrupper hos 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kern="100" baseline="0" dirty="0">
                          <a:solidFill>
                            <a:schemeClr val="tx1"/>
                          </a:solidFill>
                          <a:effectLst/>
                        </a:rPr>
                        <a:t>forskellige brancheorganisationer, og vi har løbende dialog med dem.</a:t>
                      </a:r>
                    </a:p>
                    <a:p>
                      <a:pPr marL="0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da-DK" sz="2000" b="0" kern="100" baseline="0" dirty="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36732" marR="36732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216000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da-DK" sz="1800" b="0" kern="100" dirty="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36732" marR="367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294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91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08DF9-C97D-7E06-A0BB-5230D5EF2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773" y="492443"/>
            <a:ext cx="9498227" cy="498157"/>
          </a:xfrm>
        </p:spPr>
        <p:txBody>
          <a:bodyPr>
            <a:normAutofit fontScale="90000"/>
          </a:bodyPr>
          <a:lstStyle/>
          <a:p>
            <a:pPr algn="l"/>
            <a:br>
              <a:rPr lang="da-DK" dirty="0"/>
            </a:br>
            <a:r>
              <a:rPr lang="da-DK" sz="2400" b="1" dirty="0" err="1">
                <a:solidFill>
                  <a:schemeClr val="accent6">
                    <a:lumMod val="75000"/>
                  </a:schemeClr>
                </a:solidFill>
              </a:rPr>
              <a:t>FaCS</a:t>
            </a:r>
            <a:r>
              <a:rPr lang="da-DK" sz="2400" dirty="0"/>
              <a:t> - hvad sker der for tiden ….</a:t>
            </a:r>
            <a:endParaRPr lang="da-DK" dirty="0"/>
          </a:p>
        </p:txBody>
      </p:sp>
      <p:pic>
        <p:nvPicPr>
          <p:cNvPr id="4" name="Billede 3" descr="Et billede, der indeholder tekst, Font/skrifttype, visitkort, skærmbillede&#10;&#10;Automatisk genereret beskrivelse">
            <a:extLst>
              <a:ext uri="{FF2B5EF4-FFF2-40B4-BE49-F238E27FC236}">
                <a16:creationId xmlns:a16="http://schemas.microsoft.com/office/drawing/2014/main" id="{886A98CB-02A7-BF71-F739-1200DBE5B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26531" r="19996" b="23077"/>
          <a:stretch/>
        </p:blipFill>
        <p:spPr bwMode="auto">
          <a:xfrm>
            <a:off x="9866630" y="268431"/>
            <a:ext cx="1602740" cy="886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F19F7D3-BBDC-687B-7D32-C2AB028EB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878247"/>
              </p:ext>
            </p:extLst>
          </p:nvPr>
        </p:nvGraphicFramePr>
        <p:xfrm>
          <a:off x="876300" y="1319181"/>
          <a:ext cx="10820400" cy="5046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384039617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3057754083"/>
                    </a:ext>
                  </a:extLst>
                </a:gridCol>
              </a:tblGrid>
              <a:tr h="5046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1" kern="100" dirty="0">
                          <a:solidFill>
                            <a:schemeClr val="tx1"/>
                          </a:solidFill>
                          <a:effectLst/>
                        </a:rPr>
                        <a:t>Nedsat arbejdsgrupper vedrørende: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da-DK" sz="20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da-DK" sz="2000" b="0" kern="100" dirty="0">
                          <a:solidFill>
                            <a:schemeClr val="tx1"/>
                          </a:solidFill>
                          <a:effectLst/>
                        </a:rPr>
                        <a:t>Revideret vejledning til BEK  - ændringer i </a:t>
                      </a:r>
                      <a:r>
                        <a:rPr lang="da-DK" sz="2000" b="0" kern="100" dirty="0" err="1">
                          <a:solidFill>
                            <a:schemeClr val="tx1"/>
                          </a:solidFill>
                          <a:effectLst/>
                        </a:rPr>
                        <a:t>SBST’s</a:t>
                      </a:r>
                      <a:r>
                        <a:rPr lang="da-DK" sz="2000" b="0" kern="100" dirty="0">
                          <a:solidFill>
                            <a:schemeClr val="tx1"/>
                          </a:solidFill>
                          <a:effectLst/>
                        </a:rPr>
                        <a:t> vejledning til BEK</a:t>
                      </a: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da-DK" sz="2000" b="0" kern="100" dirty="0">
                          <a:solidFill>
                            <a:schemeClr val="tx1"/>
                          </a:solidFill>
                          <a:effectLst/>
                        </a:rPr>
                        <a:t>Revideret certificerings-, auditerings- og </a:t>
                      </a:r>
                      <a:r>
                        <a:rPr lang="da-DK" sz="2000" b="0" kern="100" dirty="0" err="1">
                          <a:solidFill>
                            <a:schemeClr val="tx1"/>
                          </a:solidFill>
                          <a:effectLst/>
                        </a:rPr>
                        <a:t>recertificeringsproces</a:t>
                      </a:r>
                      <a:endParaRPr lang="da-DK" sz="20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da-DK" sz="2000" b="0" kern="100" dirty="0">
                          <a:solidFill>
                            <a:schemeClr val="tx1"/>
                          </a:solidFill>
                          <a:effectLst/>
                        </a:rPr>
                        <a:t>Kontrolomfang for projektering</a:t>
                      </a:r>
                    </a:p>
                    <a:p>
                      <a:pPr marL="457200" lvl="0" indent="-4572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da-DK" sz="2000" b="0" kern="100" dirty="0">
                          <a:solidFill>
                            <a:schemeClr val="tx1"/>
                          </a:solidFill>
                          <a:effectLst/>
                        </a:rPr>
                        <a:t>Certificeret Statikers virke.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endParaRPr lang="da-DK" sz="20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da-DK" sz="2000" b="0" kern="100" dirty="0">
                          <a:solidFill>
                            <a:schemeClr val="tx1"/>
                          </a:solidFill>
                          <a:effectLst/>
                        </a:rPr>
                        <a:t>Foreløbige produkter/dokumenter som netop har været udsendt til kommentering, før disse diskuteres i bestyrelsen, hvor det videre arbejde drøftes. </a:t>
                      </a:r>
                    </a:p>
                  </a:txBody>
                  <a:tcPr marL="36732" marR="367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400"/>
                        </a:spcAft>
                        <a:buFont typeface="Arial" panose="020B0604020202020204" pitchFamily="34" charset="0"/>
                        <a:buChar char="­"/>
                      </a:pPr>
                      <a:endParaRPr lang="da-DK" sz="2000" b="0" i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da-DK" sz="2000" b="0" i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Desværre kun få kommentarer modtaget, hvilket gør det svært at vurdere, hvor stor opbakningen til forslagene 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da-DK" sz="2000" b="0" i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Introduktionen af dokumenter har nok ikke været tilstrækkelig. Vi skulle have været bedre til at forklare de overordnede idéer bag vores forslag, så modtagerne kender sammenhængen.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da-DK" sz="2000" b="0" i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Nogle misforståelser omkring mål med og indhold af dokumenterne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da-DK" sz="2000" b="0" i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2000" b="0" i="1" kern="100" dirty="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36732" marR="367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136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953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38C01-A28C-35B0-28F0-83ECD86E5042}"/>
              </a:ext>
            </a:extLst>
          </p:cNvPr>
          <p:cNvSpPr txBox="1"/>
          <p:nvPr/>
        </p:nvSpPr>
        <p:spPr>
          <a:xfrm>
            <a:off x="2901474" y="2669050"/>
            <a:ext cx="6096000" cy="1512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da-DK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Udførelseskontrol</a:t>
            </a:r>
          </a:p>
          <a:p>
            <a:pPr algn="ctr">
              <a:lnSpc>
                <a:spcPct val="107000"/>
              </a:lnSpc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Certificeringsordningens stedbarn</a:t>
            </a:r>
          </a:p>
          <a:p>
            <a:pPr lvl="0" algn="ctr">
              <a:lnSpc>
                <a:spcPct val="107000"/>
              </a:lnSpc>
            </a:pPr>
            <a:endParaRPr lang="da-DK" sz="36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93B6A4-7420-102D-4940-FB6218B4E42C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1E307676-58CD-9558-B0AC-531608AC8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61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681878" y="1058535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a-DK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Dancerts</a:t>
            </a:r>
            <a:r>
              <a:rPr lang="da-DK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oplevelser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FCAF0-20AB-64C2-6D6C-FFF2425072D2}"/>
              </a:ext>
            </a:extLst>
          </p:cNvPr>
          <p:cNvSpPr txBox="1"/>
          <p:nvPr/>
        </p:nvSpPr>
        <p:spPr>
          <a:xfrm>
            <a:off x="681878" y="1989305"/>
            <a:ext cx="807215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går bedre, men </a:t>
            </a:r>
            <a:r>
              <a:rPr lang="da-DK" sz="2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udførelseskontrol er det svageste led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Begyndende forståelse af krav blandt (større) entreprenører, men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Rapporteringen er bøvlet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mangler gode IT-værktøjer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Krav til indhold, opbygning mv. </a:t>
            </a:r>
            <a:r>
              <a:rPr lang="da-DK" sz="2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varierer fra byggesag til byggesag</a:t>
            </a: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afhængig af CS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”Kampplads” for dårligt samarbejde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87CB4F-5A9E-3AF6-4F99-D25EE68FB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38" y="3661267"/>
            <a:ext cx="2864224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1524000" y="1369498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Formål med mødet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FCAF0-20AB-64C2-6D6C-FFF2425072D2}"/>
              </a:ext>
            </a:extLst>
          </p:cNvPr>
          <p:cNvSpPr txBox="1"/>
          <p:nvPr/>
        </p:nvSpPr>
        <p:spPr>
          <a:xfrm>
            <a:off x="1383322" y="2318652"/>
            <a:ext cx="106680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Kort orientering om aktuelle emner fra Dancert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Mulighed for erfaringsudveksling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94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1381125" y="1340923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a-DK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certificerede statikeres oplevelser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FCAF0-20AB-64C2-6D6C-FFF2425072D2}"/>
              </a:ext>
            </a:extLst>
          </p:cNvPr>
          <p:cNvSpPr txBox="1"/>
          <p:nvPr/>
        </p:nvSpPr>
        <p:spPr>
          <a:xfrm>
            <a:off x="5210176" y="2214123"/>
            <a:ext cx="26479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66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42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838200" y="939413"/>
            <a:ext cx="9667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a-DK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Hvad indeholder en DS1140-certificering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0DF041E-5318-D924-765E-D2033E2B0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486900" cy="4351338"/>
          </a:xfrm>
        </p:spPr>
        <p:txBody>
          <a:bodyPr/>
          <a:lstStyle/>
          <a:p>
            <a:r>
              <a:rPr lang="da-DK" dirty="0"/>
              <a:t>Evaluering af entreprenørens KS-system</a:t>
            </a:r>
          </a:p>
          <a:p>
            <a:pPr lvl="1"/>
            <a:r>
              <a:rPr lang="da-DK" dirty="0"/>
              <a:t>Gennemgang af </a:t>
            </a:r>
            <a:r>
              <a:rPr lang="da-DK" b="1" dirty="0">
                <a:solidFill>
                  <a:schemeClr val="accent2"/>
                </a:solidFill>
              </a:rPr>
              <a:t>procedurer og forretningsgange</a:t>
            </a:r>
          </a:p>
          <a:p>
            <a:pPr lvl="1"/>
            <a:r>
              <a:rPr lang="da-DK" dirty="0"/>
              <a:t>Fokus på </a:t>
            </a:r>
            <a:r>
              <a:rPr lang="da-DK" b="1" dirty="0">
                <a:solidFill>
                  <a:schemeClr val="accent2"/>
                </a:solidFill>
              </a:rPr>
              <a:t>organisering </a:t>
            </a:r>
            <a:r>
              <a:rPr lang="da-DK" dirty="0"/>
              <a:t>af uafhængige kontroller/kontrollanter</a:t>
            </a:r>
          </a:p>
          <a:p>
            <a:pPr lvl="1"/>
            <a:r>
              <a:rPr lang="da-DK" dirty="0"/>
              <a:t>Fokus på </a:t>
            </a:r>
            <a:r>
              <a:rPr lang="da-DK" b="1" dirty="0">
                <a:solidFill>
                  <a:schemeClr val="accent2"/>
                </a:solidFill>
              </a:rPr>
              <a:t>dokumentation</a:t>
            </a:r>
            <a:r>
              <a:rPr lang="da-DK" dirty="0"/>
              <a:t> af udførte kontroller</a:t>
            </a:r>
          </a:p>
          <a:p>
            <a:r>
              <a:rPr lang="da-DK" dirty="0"/>
              <a:t>Audit på kontor og byggepladser</a:t>
            </a:r>
          </a:p>
          <a:p>
            <a:pPr lvl="1"/>
            <a:r>
              <a:rPr lang="da-DK" dirty="0"/>
              <a:t>Verificering af, at KS-systemet </a:t>
            </a:r>
            <a:r>
              <a:rPr lang="da-DK" b="1" dirty="0">
                <a:solidFill>
                  <a:schemeClr val="accent2"/>
                </a:solidFill>
              </a:rPr>
              <a:t>efterleves i praksis</a:t>
            </a:r>
          </a:p>
          <a:p>
            <a:r>
              <a:rPr lang="da-DK" dirty="0"/>
              <a:t>Vurdering af virksomhedens faglighed</a:t>
            </a:r>
          </a:p>
          <a:p>
            <a:pPr lvl="1"/>
            <a:r>
              <a:rPr lang="da-DK" dirty="0"/>
              <a:t>Sikre, at basis</a:t>
            </a:r>
            <a:r>
              <a:rPr lang="da-DK" b="1" dirty="0">
                <a:solidFill>
                  <a:schemeClr val="accent2"/>
                </a:solidFill>
              </a:rPr>
              <a:t>viden er til stede</a:t>
            </a:r>
            <a:r>
              <a:rPr lang="da-DK" dirty="0"/>
              <a:t> hos medarbejdere, og at organisationen sikrer/</a:t>
            </a:r>
            <a:r>
              <a:rPr lang="da-DK" b="1" dirty="0">
                <a:solidFill>
                  <a:schemeClr val="accent2"/>
                </a:solidFill>
              </a:rPr>
              <a:t>evner at sætte fagligheden i spil</a:t>
            </a:r>
          </a:p>
          <a:p>
            <a:pPr lvl="1"/>
            <a:endParaRPr lang="da-DK" dirty="0"/>
          </a:p>
          <a:p>
            <a:endParaRPr lang="da-DK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F4DE17-DF10-CF22-308B-92D4D1BC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399" y="4118468"/>
            <a:ext cx="2407023" cy="240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17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838200" y="939413"/>
            <a:ext cx="10248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a-DK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Hvilke fordele giver en DS 1140-certificering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0DF041E-5318-D924-765E-D2033E2B0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95223"/>
            <a:ext cx="51244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For entreprenøren</a:t>
            </a:r>
          </a:p>
          <a:p>
            <a:r>
              <a:rPr lang="da-DK" dirty="0"/>
              <a:t>Markedsføring</a:t>
            </a:r>
          </a:p>
          <a:p>
            <a:pPr lvl="1"/>
            <a:r>
              <a:rPr lang="da-DK" dirty="0"/>
              <a:t>Man bliver en mere attraktiv samarbejdspartner</a:t>
            </a:r>
          </a:p>
          <a:p>
            <a:pPr lvl="1"/>
            <a:r>
              <a:rPr lang="da-DK" dirty="0"/>
              <a:t>KS virker (også i praksis)</a:t>
            </a:r>
          </a:p>
          <a:p>
            <a:r>
              <a:rPr lang="da-DK" dirty="0"/>
              <a:t>Bedre økonomi</a:t>
            </a:r>
          </a:p>
          <a:p>
            <a:pPr lvl="1"/>
            <a:r>
              <a:rPr lang="da-DK" dirty="0"/>
              <a:t>Færre fejl og mangler</a:t>
            </a:r>
          </a:p>
          <a:p>
            <a:pPr lvl="1"/>
            <a:r>
              <a:rPr lang="da-DK" dirty="0"/>
              <a:t>Færre diskussioner om KS </a:t>
            </a:r>
          </a:p>
          <a:p>
            <a:pPr lvl="1"/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C5C56774-31D2-1DB8-0D97-A8C35B7A1FD2}"/>
              </a:ext>
            </a:extLst>
          </p:cNvPr>
          <p:cNvSpPr txBox="1">
            <a:spLocks/>
          </p:cNvSpPr>
          <p:nvPr/>
        </p:nvSpPr>
        <p:spPr>
          <a:xfrm>
            <a:off x="5962650" y="2095223"/>
            <a:ext cx="51244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 dirty="0"/>
              <a:t>For den certificerede statiker</a:t>
            </a:r>
          </a:p>
          <a:p>
            <a:r>
              <a:rPr lang="da-DK" dirty="0"/>
              <a:t>Tidsbesparelse, idet kontrolarbejdet bliver mindre</a:t>
            </a:r>
          </a:p>
          <a:p>
            <a:r>
              <a:rPr lang="da-DK" dirty="0"/>
              <a:t>Større sikkerhed for, at arbejdet er udført, som det er projekteret</a:t>
            </a:r>
          </a:p>
          <a:p>
            <a:r>
              <a:rPr lang="da-DK" dirty="0"/>
              <a:t>Tryghed for bygherre og CS ved anvendelse af Model D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3248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838200" y="939413"/>
            <a:ext cx="9667875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a-DK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Hvad skal der til for at få ordningen til at virke?</a:t>
            </a:r>
          </a:p>
          <a:p>
            <a:pPr>
              <a:spcAft>
                <a:spcPts val="600"/>
              </a:spcAft>
            </a:pPr>
            <a:r>
              <a:rPr lang="da-DK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Snublesten og barrierer 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0DF041E-5318-D924-765E-D2033E2B0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57449"/>
            <a:ext cx="9226779" cy="3719513"/>
          </a:xfrm>
        </p:spPr>
        <p:txBody>
          <a:bodyPr>
            <a:normAutofit/>
          </a:bodyPr>
          <a:lstStyle/>
          <a:p>
            <a:r>
              <a:rPr lang="da-DK" dirty="0"/>
              <a:t>Udbrede </a:t>
            </a:r>
            <a:r>
              <a:rPr lang="da-DK" b="1" dirty="0">
                <a:solidFill>
                  <a:schemeClr val="accent2"/>
                </a:solidFill>
              </a:rPr>
              <a:t>kendskabet</a:t>
            </a:r>
            <a:r>
              <a:rPr lang="da-DK" dirty="0"/>
              <a:t> til certificeringsordningen</a:t>
            </a:r>
          </a:p>
          <a:p>
            <a:r>
              <a:rPr lang="da-DK" dirty="0"/>
              <a:t>Sikkerhed for, at </a:t>
            </a:r>
            <a:r>
              <a:rPr lang="da-DK" b="1" dirty="0">
                <a:solidFill>
                  <a:schemeClr val="accent2"/>
                </a:solidFill>
              </a:rPr>
              <a:t>CS vil anerkende et certifikat</a:t>
            </a:r>
          </a:p>
          <a:p>
            <a:pPr lvl="1"/>
            <a:r>
              <a:rPr lang="da-DK" dirty="0"/>
              <a:t>Skabt tillid blandt CS til, at en DS 1140-certificeret entreprenør har ”styr på butikken”</a:t>
            </a:r>
          </a:p>
          <a:p>
            <a:r>
              <a:rPr lang="da-DK" dirty="0"/>
              <a:t>Tilkendegivelse fra </a:t>
            </a:r>
            <a:r>
              <a:rPr lang="da-DK" b="1" dirty="0">
                <a:solidFill>
                  <a:schemeClr val="accent2"/>
                </a:solidFill>
              </a:rPr>
              <a:t>SBST </a:t>
            </a:r>
          </a:p>
          <a:p>
            <a:pPr lvl="1"/>
            <a:r>
              <a:rPr lang="da-DK" dirty="0"/>
              <a:t>DS 1140-certificering ”anerkendes”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3564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38C01-A28C-35B0-28F0-83ECD86E5042}"/>
              </a:ext>
            </a:extLst>
          </p:cNvPr>
          <p:cNvSpPr txBox="1"/>
          <p:nvPr/>
        </p:nvSpPr>
        <p:spPr>
          <a:xfrm>
            <a:off x="2901474" y="2669050"/>
            <a:ext cx="60960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da-DK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Erfaringsdeling i grupper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93B6A4-7420-102D-4940-FB6218B4E42C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1E307676-58CD-9558-B0AC-531608AC8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28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6C8E43-CF82-6CD5-AEF0-11DFDABA3142}"/>
              </a:ext>
            </a:extLst>
          </p:cNvPr>
          <p:cNvSpPr txBox="1"/>
          <p:nvPr/>
        </p:nvSpPr>
        <p:spPr>
          <a:xfrm>
            <a:off x="1524000" y="1369498"/>
            <a:ext cx="768985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Oplæg til drøftelse ved bordene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F0340-78E8-39C3-6DB7-E3A1F1A3A4D6}"/>
              </a:ext>
            </a:extLst>
          </p:cNvPr>
          <p:cNvSpPr txBox="1"/>
          <p:nvPr/>
        </p:nvSpPr>
        <p:spPr>
          <a:xfrm>
            <a:off x="1524000" y="2257879"/>
            <a:ext cx="81686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Hvordan går det med udførelseskontrollen? </a:t>
            </a:r>
            <a:b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Volder den stadig problemer?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Hvad er jeres erfaringer med at dokumentere ingeniørmæssige vurderinger i projekter?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Hvad giver jer udfordringer i arbejdet som certificeret statiker, og hvad er jeres gode råd til hinanden ift. at håndtere det?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803C1219-BD6A-FE36-2C3D-9AD5323A5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80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38C01-A28C-35B0-28F0-83ECD86E5042}"/>
              </a:ext>
            </a:extLst>
          </p:cNvPr>
          <p:cNvSpPr txBox="1"/>
          <p:nvPr/>
        </p:nvSpPr>
        <p:spPr>
          <a:xfrm>
            <a:off x="2901474" y="2669050"/>
            <a:ext cx="6096000" cy="1248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da-DK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Kort opsamling og drøftelse i plenum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93B6A4-7420-102D-4940-FB6218B4E42C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1E307676-58CD-9558-B0AC-531608AC8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84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15" y="588587"/>
            <a:ext cx="2419778" cy="6583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F52A12-4803-5645-877F-D92918D05EF5}"/>
              </a:ext>
            </a:extLst>
          </p:cNvPr>
          <p:cNvSpPr txBox="1"/>
          <p:nvPr/>
        </p:nvSpPr>
        <p:spPr>
          <a:xfrm>
            <a:off x="1062446" y="5869303"/>
            <a:ext cx="8943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Få mere at vide på www.dancert.dk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BDE05-2C6B-1205-FF4E-5F0B7A5208E4}"/>
              </a:ext>
            </a:extLst>
          </p:cNvPr>
          <p:cNvSpPr txBox="1"/>
          <p:nvPr/>
        </p:nvSpPr>
        <p:spPr>
          <a:xfrm>
            <a:off x="1062446" y="2356220"/>
            <a:ext cx="91135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 FOR NU</a:t>
            </a:r>
          </a:p>
          <a:p>
            <a:pPr algn="ctr"/>
            <a:endParaRPr lang="da-DK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da-DK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Næste ERFA-møder: </a:t>
            </a:r>
          </a:p>
          <a:p>
            <a:pPr marL="457200" indent="-457200" algn="ctr">
              <a:buFontTx/>
              <a:buChar char="-"/>
            </a:pP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Mandag d. 7. april i Taastrup </a:t>
            </a:r>
          </a:p>
          <a:p>
            <a:pPr marL="457200" indent="-457200" algn="ctr">
              <a:buFontTx/>
              <a:buChar char="-"/>
            </a:pP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Torsdag d. 10. april i Aarhus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A6606E-C9A7-890A-B791-8153B338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1" y="866020"/>
            <a:ext cx="1979601" cy="19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7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15" y="588587"/>
            <a:ext cx="2419778" cy="658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9F8999-9D88-2207-DF0C-22003497E969}"/>
              </a:ext>
            </a:extLst>
          </p:cNvPr>
          <p:cNvSpPr txBox="1"/>
          <p:nvPr/>
        </p:nvSpPr>
        <p:spPr>
          <a:xfrm>
            <a:off x="868906" y="1369498"/>
            <a:ext cx="60960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Dagsorden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3BDE23-8A01-1878-EDA4-04E213AC68A7}"/>
              </a:ext>
            </a:extLst>
          </p:cNvPr>
          <p:cNvSpPr txBox="1"/>
          <p:nvPr/>
        </p:nvSpPr>
        <p:spPr>
          <a:xfrm>
            <a:off x="868906" y="2264229"/>
            <a:ext cx="5620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Orientering fra Dancert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Erfaringsdeling i grupper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Opsamling</a:t>
            </a:r>
          </a:p>
        </p:txBody>
      </p:sp>
      <p:pic>
        <p:nvPicPr>
          <p:cNvPr id="2" name="Picture 1" descr="A plant in a room with a sign on the wall&#10;&#10;Description automatically generated">
            <a:extLst>
              <a:ext uri="{FF2B5EF4-FFF2-40B4-BE49-F238E27FC236}">
                <a16:creationId xmlns:a16="http://schemas.microsoft.com/office/drawing/2014/main" id="{A1003780-EEA7-345A-1924-7BE58FCC8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7" b="-17737"/>
          <a:stretch/>
        </p:blipFill>
        <p:spPr>
          <a:xfrm>
            <a:off x="7315202" y="0"/>
            <a:ext cx="4876798" cy="83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3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38C01-A28C-35B0-28F0-83ECD86E5042}"/>
              </a:ext>
            </a:extLst>
          </p:cNvPr>
          <p:cNvSpPr txBox="1"/>
          <p:nvPr/>
        </p:nvSpPr>
        <p:spPr>
          <a:xfrm>
            <a:off x="2901474" y="2669050"/>
            <a:ext cx="60960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da-DK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Orientering fra Dancert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93B6A4-7420-102D-4940-FB6218B4E42C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1E307676-58CD-9558-B0AC-531608AC8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0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1524000" y="1369498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Statikerordningen lige nu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FCAF0-20AB-64C2-6D6C-FFF2425072D2}"/>
              </a:ext>
            </a:extLst>
          </p:cNvPr>
          <p:cNvSpPr txBox="1"/>
          <p:nvPr/>
        </p:nvSpPr>
        <p:spPr>
          <a:xfrm>
            <a:off x="1383322" y="2318652"/>
            <a:ext cx="1066800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er 237 certificerede statikere i Danmark, heraf: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155 KK2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 KK3-4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44 Tredjepart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Social- og Boligstyrelsen har igangsat en undersøgelse med henblik på forbedring af ordningen – også i forhold til bæredygtighed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Dancert involverer vi os aktivt i arbejdet med at forbedre ordningen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7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1524000" y="1369498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Ingeniørmæssige vurderinger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FCAF0-20AB-64C2-6D6C-FFF2425072D2}"/>
              </a:ext>
            </a:extLst>
          </p:cNvPr>
          <p:cNvSpPr txBox="1"/>
          <p:nvPr/>
        </p:nvSpPr>
        <p:spPr>
          <a:xfrm>
            <a:off x="1383322" y="2318652"/>
            <a:ext cx="106680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Skal være </a:t>
            </a:r>
            <a:r>
              <a:rPr lang="da-DK" sz="2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beskrevet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Skal være </a:t>
            </a:r>
            <a:r>
              <a:rPr lang="da-DK" sz="2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begrundet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Skal være </a:t>
            </a:r>
            <a:r>
              <a:rPr lang="da-DK" sz="2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overensstemmelse med gældende normer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9A0E75-5CF5-5B9C-86B1-731059E1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96" y="3900588"/>
            <a:ext cx="2624903" cy="262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0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1524000" y="1369498"/>
            <a:ext cx="8792308" cy="1123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CE-mærker og hvad de dækker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Betonelementer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FCAF0-20AB-64C2-6D6C-FFF2425072D2}"/>
              </a:ext>
            </a:extLst>
          </p:cNvPr>
          <p:cNvSpPr txBox="1"/>
          <p:nvPr/>
        </p:nvSpPr>
        <p:spPr>
          <a:xfrm>
            <a:off x="1383322" y="2746918"/>
            <a:ext cx="1066800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Metode 3: Design (den mest almindelige)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CE-mærkningen angiver, at </a:t>
            </a: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designet er fulgt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Designet er omfattet af CS’ virke </a:t>
            </a: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uanset om det er fabrikken eller en rådgiver, der har lavet designet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Metode 2: Bæreevne (i DK: primært støttemure)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skal ikke leveres statisk dokumentation for </a:t>
            </a:r>
            <a:r>
              <a:rPr lang="da-DK" sz="2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bæreevnen</a:t>
            </a: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da bæreevnen er dokumenteret i CE-mærket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8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1524000" y="371972"/>
            <a:ext cx="8792308" cy="1123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CE-mærker og hvad de dækker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Svejste byggevarer (EN 1090 / EN 3834)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FCAF0-20AB-64C2-6D6C-FFF2425072D2}"/>
              </a:ext>
            </a:extLst>
          </p:cNvPr>
          <p:cNvSpPr txBox="1"/>
          <p:nvPr/>
        </p:nvSpPr>
        <p:spPr>
          <a:xfrm>
            <a:off x="1383322" y="1749392"/>
            <a:ext cx="1066800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Metode 1: Halvfabrikata (uden projektering)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Ståltype, geometri og svejsning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Metode 2: Serieproduktion (med projektering)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i henhold til </a:t>
            </a:r>
            <a:r>
              <a:rPr lang="da-DK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eurocodes</a:t>
            </a: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og produktstandarder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Metode 3a: Konkret projekt – uden konstruktionsberegninger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Produktion i henhold til kundens specifikationer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Metode 3b: Konkret projekt – med konstruktionsberegninger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Ansvar for projektering og produktion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da-DK" sz="24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 metode 3b skal beregninger stadig kontrolleres af en CS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93B6A4-7420-102D-4940-FB6218B4E42C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1E307676-58CD-9558-B0AC-531608AC8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658143-F5B5-E401-6C1D-DB5DB2B58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00" y="1124106"/>
            <a:ext cx="10354100" cy="39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9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vana Dark">
  <a:themeElements>
    <a:clrScheme name="SJ Farver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06ABC"/>
      </a:accent1>
      <a:accent2>
        <a:srgbClr val="FFAE40"/>
      </a:accent2>
      <a:accent3>
        <a:srgbClr val="D93700"/>
      </a:accent3>
      <a:accent4>
        <a:srgbClr val="B2040A"/>
      </a:accent4>
      <a:accent5>
        <a:srgbClr val="636A5A"/>
      </a:accent5>
      <a:accent6>
        <a:srgbClr val="ABADB0"/>
      </a:accent6>
      <a:hlink>
        <a:srgbClr val="1277B5"/>
      </a:hlink>
      <a:folHlink>
        <a:srgbClr val="A22F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øren Jensen PP 2014 master slides" id="{7E21EB45-6C8E-457F-9B42-AA0E0621CBA9}" vid="{42999D4B-9EE2-4165-91F7-346DD9F82F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1036</Words>
  <Application>Microsoft Office PowerPoint</Application>
  <PresentationFormat>Widescreen</PresentationFormat>
  <Paragraphs>164</Paragraphs>
  <Slides>27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27</vt:i4>
      </vt:variant>
    </vt:vector>
  </HeadingPairs>
  <TitlesOfParts>
    <vt:vector size="39" baseType="lpstr">
      <vt:lpstr>Aptos</vt:lpstr>
      <vt:lpstr>Arial</vt:lpstr>
      <vt:lpstr>Baskerville</vt:lpstr>
      <vt:lpstr>Calibri</vt:lpstr>
      <vt:lpstr>Calibri Light</vt:lpstr>
      <vt:lpstr>Helvetica Neue Bold Condensed</vt:lpstr>
      <vt:lpstr>Lucida Grande</vt:lpstr>
      <vt:lpstr>Open Sans</vt:lpstr>
      <vt:lpstr>Symbol</vt:lpstr>
      <vt:lpstr>Wingdings</vt:lpstr>
      <vt:lpstr>Office Theme</vt:lpstr>
      <vt:lpstr>Slidevana Dark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FaCS - hvad sker der for tiden ….</vt:lpstr>
      <vt:lpstr> FaCS - hvad sker der for tiden ….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Jørgen Baadsgaard-Jensen</dc:creator>
  <cp:lastModifiedBy>Pernille Lundgreen</cp:lastModifiedBy>
  <cp:revision>70</cp:revision>
  <dcterms:created xsi:type="dcterms:W3CDTF">2018-10-01T13:08:33Z</dcterms:created>
  <dcterms:modified xsi:type="dcterms:W3CDTF">2024-09-16T08:55:50Z</dcterms:modified>
</cp:coreProperties>
</file>