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2" r:id="rId3"/>
    <p:sldId id="297" r:id="rId4"/>
    <p:sldId id="273" r:id="rId5"/>
    <p:sldId id="267" r:id="rId6"/>
    <p:sldId id="284" r:id="rId7"/>
    <p:sldId id="345" r:id="rId8"/>
    <p:sldId id="334" r:id="rId9"/>
    <p:sldId id="318" r:id="rId10"/>
    <p:sldId id="315" r:id="rId11"/>
    <p:sldId id="341" r:id="rId12"/>
    <p:sldId id="336" r:id="rId13"/>
    <p:sldId id="337" r:id="rId14"/>
    <p:sldId id="338" r:id="rId15"/>
    <p:sldId id="335" r:id="rId16"/>
    <p:sldId id="344" r:id="rId17"/>
    <p:sldId id="342" r:id="rId18"/>
    <p:sldId id="340" r:id="rId19"/>
    <p:sldId id="343" r:id="rId20"/>
    <p:sldId id="314" r:id="rId21"/>
    <p:sldId id="332" r:id="rId22"/>
    <p:sldId id="317" r:id="rId23"/>
    <p:sldId id="262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C283A"/>
    <a:srgbClr val="606875"/>
    <a:srgbClr val="606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3229" autoAdjust="0"/>
  </p:normalViewPr>
  <p:slideViewPr>
    <p:cSldViewPr snapToGrid="0">
      <p:cViewPr varScale="1">
        <p:scale>
          <a:sx n="99" d="100"/>
          <a:sy n="99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75F6E-9640-47D6-B3ED-B5E86FF0387D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71D3-2BCE-46EB-8152-2B2BC09354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7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434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D9591-1B94-B37B-BE5D-8785685C7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8E392E-42C8-3799-EB07-D9BBC486F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2BFE5-D4C2-9474-D929-8BBBFF984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A8A29-1022-2606-CE43-73583629E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0331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A1D0F-3C5B-D983-E994-46D041129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B5399-ED02-38E6-AEF7-525807A60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54D9B7-A198-FB45-193E-60C96E4E8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ED8FD-9DBE-45DB-0360-5369EF0F3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722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6A39D-7644-C468-06BA-A65045E5E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3DF1E-F014-1A95-2148-1351A3FA6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3F2EB1-CD89-DCBB-DA70-F98A63870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FA289-3748-52D9-74F9-540F70442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7804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67AD3-A1A3-86A6-C416-51CD62E73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9165C-BD06-20C6-0001-55270A5F0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983E9-524C-8F7F-088D-9C647702F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FC910-FC8B-B36B-9109-D3F5E7978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32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13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47841-4FD9-B3A3-E387-765D4FC67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A40DB-B059-13B6-6766-44BC93D5A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71ACFB-C7AB-D642-FB6F-3D5454CC6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E9B12-B12B-4FA8-A262-26B042ED8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51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05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887CB-179A-0BE0-5653-033F287F8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D8D13-E978-AEBA-53F0-0BAFBED10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FE5FD-4B51-E1C0-4F07-60999C77E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F9D15-D540-A36E-F3C0-98AC9E52D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4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3CC3D-2476-9C07-DC28-9F7E9DB60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FC25F-7DBD-C827-1148-76687DF59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FF1D1-11AB-BB9F-A29A-84E9721CB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C1EA3-CA86-1315-9725-F65A29653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345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CAE6F-174C-017C-4932-2E96E91FA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92FC1F-FFCD-21A8-6BFA-388DDFDFE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AECF77-1F11-B533-926F-3F226AA60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C10A4-4A79-C6FA-DCB0-B89ABADE4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5298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56443-5DD2-0CC0-E402-5AD435F5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ED10D-6F4E-AE95-9A68-15F380BAF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0D36E8-8D74-6FB8-ADAD-C6C1B573A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776A5-1ED2-C3E4-6942-17FD4E82E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597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1B8EC-449E-07FC-7525-3534E5CBF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63388-D75A-7A43-3D7D-45B72FD21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27AEE0-47A1-1212-F842-6EA785046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3BAA2-537F-8917-D21C-BA97AEECA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01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897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80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657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32" y="2821783"/>
            <a:ext cx="1171575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>
                <a:sym typeface="Helvetica Neue Bold Condensed" charset="0"/>
              </a:rPr>
              <a:t>Klik for at redigere titeltypografien i masteren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3538728"/>
            <a:ext cx="11715749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lang="en-US" sz="3240" b="0" dirty="0">
                <a:solidFill>
                  <a:srgbClr val="9A9A9A"/>
                </a:solidFill>
                <a:latin typeface="+mn-lt"/>
                <a:ea typeface="+mn-ea"/>
                <a:cs typeface="+mn-cs"/>
                <a:sym typeface="Helvetica Neue Light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815084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73366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8127" y="1785939"/>
            <a:ext cx="5571744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6048381" y="1589486"/>
            <a:ext cx="119063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858116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76416" y="1785939"/>
            <a:ext cx="5571744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6048381" y="1589486"/>
            <a:ext cx="119063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3" name="TextBox 2"/>
          <p:cNvSpPr txBox="1"/>
          <p:nvPr userDrawn="1"/>
        </p:nvSpPr>
        <p:spPr>
          <a:xfrm>
            <a:off x="1327574" y="1148080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770544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8127" y="1785939"/>
            <a:ext cx="6742176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49311" y="1783080"/>
            <a:ext cx="4376928" cy="4910328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39184" y="804672"/>
            <a:ext cx="11715749" cy="73152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278921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783498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6048381" y="1589486"/>
            <a:ext cx="119063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036688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132" y="978408"/>
            <a:ext cx="11715751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7292890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296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6" y="5166360"/>
            <a:ext cx="11715751" cy="713232"/>
          </a:xfrm>
        </p:spPr>
        <p:txBody>
          <a:bodyPr/>
          <a:lstStyle>
            <a:lvl1pPr algn="ctr"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596896" y="996696"/>
            <a:ext cx="6986016" cy="393192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7565361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" y="1014984"/>
            <a:ext cx="7022592" cy="713232"/>
          </a:xfrm>
        </p:spPr>
        <p:txBody>
          <a:bodyPr/>
          <a:lstStyle>
            <a:lvl1pPr algn="ctr">
              <a:defRPr sz="432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127" y="1828800"/>
            <a:ext cx="7022592" cy="4014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83424" y="1014984"/>
            <a:ext cx="4303776" cy="481888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8714806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8657072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685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13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647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33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31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36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69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91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9324-5B31-42D6-A258-6BE70D2E5D51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258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32" y="178598"/>
            <a:ext cx="11715751" cy="62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>
                <a:sym typeface="Helvetica Neue Bold Condensed" charset="0"/>
              </a:rPr>
              <a:t>Klik for at redigere titeltypografien i masteren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132" y="1785939"/>
            <a:ext cx="11715751" cy="49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>
                <a:sym typeface="Helvetica Neue Bold Condensed" charset="0"/>
              </a:rPr>
              <a:t>Klik for at redigere teksttypografierne i masteren</a:t>
            </a:r>
          </a:p>
          <a:p>
            <a:pPr lvl="1"/>
            <a:r>
              <a:rPr lang="da-DK">
                <a:sym typeface="Helvetica Neue Bold Condensed" charset="0"/>
              </a:rPr>
              <a:t>Andet niveau</a:t>
            </a:r>
          </a:p>
          <a:p>
            <a:pPr lvl="2"/>
            <a:r>
              <a:rPr lang="da-DK">
                <a:sym typeface="Helvetica Neue Bold Condensed" charset="0"/>
              </a:rPr>
              <a:t>Tredje niveau</a:t>
            </a:r>
          </a:p>
          <a:p>
            <a:pPr lvl="3"/>
            <a:r>
              <a:rPr lang="da-DK">
                <a:sym typeface="Helvetica Neue Bold Condensed" charset="0"/>
              </a:rPr>
              <a:t>Fjerde niveau</a:t>
            </a:r>
          </a:p>
          <a:p>
            <a:pPr lvl="4"/>
            <a:r>
              <a:rPr lang="da-DK">
                <a:sym typeface="Helvetica Neue Bold Condensed" charset="0"/>
              </a:rPr>
              <a:t>Femte niveau</a:t>
            </a:r>
            <a:endParaRPr lang="en-US" dirty="0">
              <a:sym typeface="Baskerville" charset="0"/>
            </a:endParaRP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906258" y="6616901"/>
            <a:ext cx="290215" cy="24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320" b="0" i="0">
                <a:solidFill>
                  <a:srgbClr val="4D4D4D"/>
                </a:solidFill>
                <a:latin typeface="Helvetica Neue Bold Condensed"/>
                <a:ea typeface="ＭＳ Ｐゴシック" charset="0"/>
                <a:cs typeface="Helvetica Neue Bold Condensed"/>
              </a:defRPr>
            </a:lvl1pPr>
            <a:lvl2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882495B-39B3-5F42-8174-3C1974B27A1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52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40" b="1" i="0">
          <a:solidFill>
            <a:schemeClr val="accent1"/>
          </a:solidFill>
          <a:latin typeface="+mj-lt"/>
          <a:ea typeface="+mj-ea"/>
          <a:cs typeface="Helvetica Neue"/>
          <a:sym typeface="Helvetica Neue Bold Condense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85652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771308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156961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542616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749882" indent="-482066" algn="l" rtl="0" eaLnBrk="1" fontAlgn="base" hangingPunct="1">
        <a:spcBef>
          <a:spcPts val="2023"/>
        </a:spcBef>
        <a:spcAft>
          <a:spcPct val="0"/>
        </a:spcAft>
        <a:buSzPct val="100000"/>
        <a:buFont typeface="Lucida Grande" charset="0"/>
        <a:buChar char="‣"/>
        <a:defRPr sz="3360" b="1" i="0">
          <a:solidFill>
            <a:schemeClr val="tx1"/>
          </a:solidFill>
          <a:latin typeface="+mn-lt"/>
          <a:ea typeface="+mn-ea"/>
          <a:cs typeface="Helvetica Neue"/>
          <a:sym typeface="Helvetica Neue Bold Condensed" charset="0"/>
        </a:defRPr>
      </a:lvl1pPr>
      <a:lvl2pPr marL="1124824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•"/>
        <a:defRPr sz="30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2pPr>
      <a:lvl3pPr marL="1499765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3pPr>
      <a:lvl4pPr marL="1874707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4pPr>
      <a:lvl5pPr marL="2249647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5pPr>
      <a:lvl6pPr marL="2635302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3020954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3406609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792263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85652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71308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56961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16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28269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13924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699576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085231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F41E6674-B2BC-19B5-4563-502BD47BD51E}"/>
              </a:ext>
            </a:extLst>
          </p:cNvPr>
          <p:cNvSpPr/>
          <p:nvPr/>
        </p:nvSpPr>
        <p:spPr>
          <a:xfrm>
            <a:off x="-3600" y="6350"/>
            <a:ext cx="12193200" cy="6858000"/>
          </a:xfrm>
          <a:prstGeom prst="rect">
            <a:avLst/>
          </a:prstGeom>
          <a:solidFill>
            <a:srgbClr val="606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pic>
        <p:nvPicPr>
          <p:cNvPr id="4" name="Picture 3" descr="A plant in a room with a sign on the wall&#10;&#10;Description automatically generated">
            <a:extLst>
              <a:ext uri="{FF2B5EF4-FFF2-40B4-BE49-F238E27FC236}">
                <a16:creationId xmlns:a16="http://schemas.microsoft.com/office/drawing/2014/main" id="{1D4F53AF-A0F5-80E3-3EB9-4345ACE8F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7" b="-17737"/>
          <a:stretch/>
        </p:blipFill>
        <p:spPr>
          <a:xfrm>
            <a:off x="0" y="-1"/>
            <a:ext cx="4753232" cy="833329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751648-5DB9-CFB2-18AB-B96E6CE57B4F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2D3CB262-E7ED-2455-36D7-93C128DDC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278CDE-04D4-3543-AA29-B3AA6C170D65}"/>
              </a:ext>
            </a:extLst>
          </p:cNvPr>
          <p:cNvSpPr txBox="1"/>
          <p:nvPr/>
        </p:nvSpPr>
        <p:spPr>
          <a:xfrm flipH="1">
            <a:off x="5007952" y="2208228"/>
            <a:ext cx="6485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ERFA-møde for certificerede statikere</a:t>
            </a:r>
          </a:p>
          <a:p>
            <a:endParaRPr lang="da-DK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a-DK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og 10. april 2025</a:t>
            </a:r>
          </a:p>
        </p:txBody>
      </p:sp>
    </p:spTree>
    <p:extLst>
      <p:ext uri="{BB962C8B-B14F-4D97-AF65-F5344CB8AC3E}">
        <p14:creationId xmlns:p14="http://schemas.microsoft.com/office/powerpoint/2010/main" val="42589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86827-376D-3DEA-454D-38CB9F6E5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BC477B-F246-220D-B98D-25550834F3E3}"/>
              </a:ext>
            </a:extLst>
          </p:cNvPr>
          <p:cNvSpPr txBox="1"/>
          <p:nvPr/>
        </p:nvSpPr>
        <p:spPr>
          <a:xfrm>
            <a:off x="1319155" y="77822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Grundlaget for vores bedømmelser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4FA4ABF6-225C-AE1D-B9E9-B122D245F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B8848B-9859-8FCB-310F-921A024C3FDC}"/>
              </a:ext>
            </a:extLst>
          </p:cNvPr>
          <p:cNvSpPr txBox="1"/>
          <p:nvPr/>
        </p:nvSpPr>
        <p:spPr>
          <a:xfrm>
            <a:off x="1319155" y="1544620"/>
            <a:ext cx="1032607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Regler for certificerede statikere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BR18 kap. 32: Generelle regler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BR18 kap. 33: Specifikt for statikere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§540: Minimumsvirket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Vejledning til BR18 kap. 33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 1, 3 og 5: Skemaer med modeller for virket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Regler for certificeringsorganer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Certificeringsbekendtgørelsen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Vejledningen om certificering af statikere og brandrådgivere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 17: Krav til certificeringsorganets kontrol af virket</a:t>
            </a:r>
          </a:p>
        </p:txBody>
      </p:sp>
    </p:spTree>
    <p:extLst>
      <p:ext uri="{BB962C8B-B14F-4D97-AF65-F5344CB8AC3E}">
        <p14:creationId xmlns:p14="http://schemas.microsoft.com/office/powerpoint/2010/main" val="340849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6686E-6604-12A3-71CF-5CD7F7399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C7DA09-8B7D-0889-2152-AD3C13D807CE}"/>
              </a:ext>
            </a:extLst>
          </p:cNvPr>
          <p:cNvSpPr txBox="1"/>
          <p:nvPr/>
        </p:nvSpPr>
        <p:spPr>
          <a:xfrm>
            <a:off x="1553911" y="461396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Minimumsvirket (BR18 kap. 33)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EB16A24C-A3C9-C97F-D822-0346D4EE7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57279-43D6-4EAF-4DA7-12509CFF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512" y="1455954"/>
            <a:ext cx="8713862" cy="47896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CAC31F-7F34-DE2E-3C92-8EBC5791478F}"/>
              </a:ext>
            </a:extLst>
          </p:cNvPr>
          <p:cNvSpPr/>
          <p:nvPr/>
        </p:nvSpPr>
        <p:spPr>
          <a:xfrm>
            <a:off x="2775284" y="3721768"/>
            <a:ext cx="7247021" cy="14758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11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CEAC8-FF1B-374C-7177-C645D80CD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7812C7-D51A-8B8E-D67E-115663510F55}"/>
              </a:ext>
            </a:extLst>
          </p:cNvPr>
          <p:cNvSpPr txBox="1"/>
          <p:nvPr/>
        </p:nvSpPr>
        <p:spPr>
          <a:xfrm>
            <a:off x="1523999" y="503222"/>
            <a:ext cx="10451433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Hvad siger v</a:t>
            </a:r>
            <a:r>
              <a:rPr kumimoji="0" lang="da-DK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ejledningen</a:t>
            </a: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F1176467-AEC7-40B1-912E-BF5C9BBA6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91B44A-E15D-C342-AACC-6ABD8904E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274" y="1503084"/>
            <a:ext cx="7288307" cy="49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3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FA0A6-3C14-12E8-27A8-ABC512545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A01433-D195-3633-CFEC-EA2FE253E64C}"/>
              </a:ext>
            </a:extLst>
          </p:cNvPr>
          <p:cNvSpPr txBox="1"/>
          <p:nvPr/>
        </p:nvSpPr>
        <p:spPr>
          <a:xfrm>
            <a:off x="1459832" y="587574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Hvad siger vejledningen?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385BA9A9-72AD-9A00-2F65-84ABB8C9B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FCEC6A-91BD-37AE-E4DD-76171DCF8F00}"/>
              </a:ext>
            </a:extLst>
          </p:cNvPr>
          <p:cNvGrpSpPr/>
          <p:nvPr/>
        </p:nvGrpSpPr>
        <p:grpSpPr>
          <a:xfrm>
            <a:off x="1514456" y="1466447"/>
            <a:ext cx="8520450" cy="4873393"/>
            <a:chOff x="1514456" y="1466447"/>
            <a:chExt cx="8520450" cy="48733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414720-6A4C-20D6-55DC-DEC116A84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3047" y="1466447"/>
              <a:ext cx="8444669" cy="33831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A1C688-E644-05E0-3451-3D8288E5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4456" y="4849560"/>
              <a:ext cx="8520450" cy="149028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CC02387-0DAA-FC04-F11B-8A9A00F4F987}"/>
                </a:ext>
              </a:extLst>
            </p:cNvPr>
            <p:cNvSpPr/>
            <p:nvPr/>
          </p:nvSpPr>
          <p:spPr>
            <a:xfrm>
              <a:off x="1553047" y="4321387"/>
              <a:ext cx="8444669" cy="528173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2920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54826-93EF-69BF-7981-A743208D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1A8DE7-13A7-CE73-6286-DCB7592F5021}"/>
              </a:ext>
            </a:extLst>
          </p:cNvPr>
          <p:cNvSpPr txBox="1"/>
          <p:nvPr/>
        </p:nvSpPr>
        <p:spPr>
          <a:xfrm>
            <a:off x="342311" y="609834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Typiske fejl og mangler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DF2AC-5163-C853-91C9-946338BF24B0}"/>
              </a:ext>
            </a:extLst>
          </p:cNvPr>
          <p:cNvSpPr txBox="1"/>
          <p:nvPr/>
        </p:nvSpPr>
        <p:spPr>
          <a:xfrm>
            <a:off x="715105" y="1568310"/>
            <a:ext cx="102576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for virket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 anvendelse af model c, husk maks. kontrol af A1.1, B2.1.1 og B2.2.1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27094938-3BE9-1DE5-7D33-A664001D5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48DEAA9-07D8-AA94-508D-96B0833C58E2}"/>
              </a:ext>
            </a:extLst>
          </p:cNvPr>
          <p:cNvGrpSpPr/>
          <p:nvPr/>
        </p:nvGrpSpPr>
        <p:grpSpPr>
          <a:xfrm>
            <a:off x="1059768" y="3085278"/>
            <a:ext cx="6498834" cy="3667374"/>
            <a:chOff x="1059767" y="2878473"/>
            <a:chExt cx="6613667" cy="38741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DEFBA8-87DE-9713-607A-C53AC8C82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9767" y="2878473"/>
              <a:ext cx="6613667" cy="20039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D04726-ED6F-D4F6-CDB7-4952DD616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708" y="4998265"/>
              <a:ext cx="6527783" cy="17543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7E6B2-1A7E-A7C1-15B3-69249106B01C}"/>
                </a:ext>
              </a:extLst>
            </p:cNvPr>
            <p:cNvSpPr/>
            <p:nvPr/>
          </p:nvSpPr>
          <p:spPr>
            <a:xfrm>
              <a:off x="1572241" y="4445391"/>
              <a:ext cx="5229488" cy="2532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2DEE44-BFCD-07AB-3201-48F10964E90C}"/>
                </a:ext>
              </a:extLst>
            </p:cNvPr>
            <p:cNvSpPr/>
            <p:nvPr/>
          </p:nvSpPr>
          <p:spPr>
            <a:xfrm>
              <a:off x="1572241" y="5196434"/>
              <a:ext cx="5237169" cy="3162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E82977-0643-92FA-7F99-88383033E10F}"/>
                </a:ext>
              </a:extLst>
            </p:cNvPr>
            <p:cNvSpPr/>
            <p:nvPr/>
          </p:nvSpPr>
          <p:spPr>
            <a:xfrm>
              <a:off x="1573341" y="6059294"/>
              <a:ext cx="5237169" cy="3162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96414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7317A-2D38-E092-9B74-F839036B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A43533-B017-D162-522E-2C83911D6D73}"/>
              </a:ext>
            </a:extLst>
          </p:cNvPr>
          <p:cNvSpPr txBox="1"/>
          <p:nvPr/>
        </p:nvSpPr>
        <p:spPr>
          <a:xfrm>
            <a:off x="339888" y="616227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Typiske fejl og mangler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31E70-D6E3-5E24-FF4C-2C20A603144A}"/>
              </a:ext>
            </a:extLst>
          </p:cNvPr>
          <p:cNvSpPr txBox="1"/>
          <p:nvPr/>
        </p:nvSpPr>
        <p:spPr>
          <a:xfrm>
            <a:off x="692586" y="1568721"/>
            <a:ext cx="110893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for virket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 assistance (a2 og b2):</a:t>
            </a:r>
            <a:b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 skal sikre og gøre rede for følgende: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83576728-6B03-5C72-ED3A-90C944B33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54B7B8-5798-5A22-A857-D5AFE5B4F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07" y="3232832"/>
            <a:ext cx="7611369" cy="257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80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B2D9D-B826-C0DB-BE06-995E713B2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5C9914-A64B-8B22-20E5-35E9DD20E5EF}"/>
              </a:ext>
            </a:extLst>
          </p:cNvPr>
          <p:cNvSpPr txBox="1"/>
          <p:nvPr/>
        </p:nvSpPr>
        <p:spPr>
          <a:xfrm>
            <a:off x="345440" y="611052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Typiske fejl o</a:t>
            </a:r>
            <a:r>
              <a:rPr lang="da-DK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mangler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01A1E-2933-D6BF-6D00-4AA43E6A2C57}"/>
              </a:ext>
            </a:extLst>
          </p:cNvPr>
          <p:cNvSpPr txBox="1"/>
          <p:nvPr/>
        </p:nvSpPr>
        <p:spPr>
          <a:xfrm>
            <a:off x="692442" y="1633386"/>
            <a:ext cx="106680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Start- og sluterklæringer</a:t>
            </a:r>
          </a:p>
          <a:p>
            <a:pPr>
              <a:spcAft>
                <a:spcPts val="600"/>
              </a:spcAft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Mangelfuld redegørelse for virket ift. de enkelte modeller.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Utilstrækkelig angivelse af grundlag, herunder angivelse af revision og datering af bilag, der henvises til.</a:t>
            </a:r>
            <a:br>
              <a:rPr lang="da-DK" sz="2400" dirty="0"/>
            </a:br>
            <a:endParaRPr lang="da-DK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Manglende sammenhæng mellem virket, som beskrives i sluterklæring og resten af dokumentationen.</a:t>
            </a:r>
          </a:p>
          <a:p>
            <a:pPr marL="800100" lvl="1" indent="-342900">
              <a:buFont typeface="+mj-lt"/>
              <a:buAutoNum type="alphaLcPeriod"/>
            </a:pPr>
            <a:endParaRPr lang="da-DK" sz="2400" dirty="0"/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D5E64456-E60C-D9DF-982F-A6213DD42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00F3C-FE44-8F56-1C6F-6BD665A5D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0A61C5-8B47-49EA-315F-2B2BC1B86B9D}"/>
              </a:ext>
            </a:extLst>
          </p:cNvPr>
          <p:cNvSpPr txBox="1"/>
          <p:nvPr/>
        </p:nvSpPr>
        <p:spPr>
          <a:xfrm>
            <a:off x="345441" y="610890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Typiske fejl og mangler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7238-B86B-C537-7F4D-58A788FD9527}"/>
              </a:ext>
            </a:extLst>
          </p:cNvPr>
          <p:cNvSpPr txBox="1"/>
          <p:nvPr/>
        </p:nvSpPr>
        <p:spPr>
          <a:xfrm>
            <a:off x="701042" y="1418414"/>
            <a:ext cx="1066800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CS’ kontrol</a:t>
            </a:r>
          </a:p>
          <a:p>
            <a:pPr>
              <a:spcAft>
                <a:spcPts val="600"/>
              </a:spcAft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Opfyldelse af minimumsvirket - også ved model 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Mangelfuld kontrol af: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Sammenhæng i dækskiver i betonelementbyggerier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Koordinering af grænseflader fx ved afsnitsprojekterende stålleverandører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Mangelfuld dokumentation af kontrol fra afsnitsprojekterende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Manglende udpegning af kritiske fokuspunkter samt dokumentation for, at CS har forholdt sig til disse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BBAB2368-2F39-A36B-32E1-AE1645D5F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3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21030-BAB9-7450-B3BE-BC8FEA1B0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573FCF-BBFA-74EC-311E-5A1E026C297E}"/>
              </a:ext>
            </a:extLst>
          </p:cNvPr>
          <p:cNvSpPr txBox="1"/>
          <p:nvPr/>
        </p:nvSpPr>
        <p:spPr>
          <a:xfrm>
            <a:off x="344808" y="623020"/>
            <a:ext cx="8792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a-DK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Spørgsmål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9FC99-E973-F753-7FC0-C63B45A22800}"/>
              </a:ext>
            </a:extLst>
          </p:cNvPr>
          <p:cNvSpPr txBox="1"/>
          <p:nvPr/>
        </p:nvSpPr>
        <p:spPr>
          <a:xfrm>
            <a:off x="5210176" y="2214123"/>
            <a:ext cx="2647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66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D5E75599-5465-0B4A-48DF-331E4F54B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3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3043710" y="2772923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Erfaringsdeling i grupper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2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Formål med mødet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1383322" y="2318652"/>
            <a:ext cx="10668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Kort orientering om aktuelle emner fra Dancert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Mulighed for erfaringsudveksling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94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6C8E43-CF82-6CD5-AEF0-11DFDABA3142}"/>
              </a:ext>
            </a:extLst>
          </p:cNvPr>
          <p:cNvSpPr txBox="1"/>
          <p:nvPr/>
        </p:nvSpPr>
        <p:spPr>
          <a:xfrm>
            <a:off x="525913" y="1170342"/>
            <a:ext cx="768985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Oplæg til drøftelse ved bordene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F0340-78E8-39C3-6DB7-E3A1F1A3A4D6}"/>
              </a:ext>
            </a:extLst>
          </p:cNvPr>
          <p:cNvSpPr txBox="1"/>
          <p:nvPr/>
        </p:nvSpPr>
        <p:spPr>
          <a:xfrm>
            <a:off x="787125" y="2561605"/>
            <a:ext cx="9343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 oplever I udfordringer i virket som certificeret statiker?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Hvordan oplever I projekternes kvalitet, og er der særlige steder, hvor I oplever udfordringer?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 I forslag til emner, som vi kan tage med på kommende dialoggruppemøde med Social- og Boligstyrelsen?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803C1219-BD6A-FE36-2C3D-9AD5323A5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80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3050483" y="2716461"/>
            <a:ext cx="6096000" cy="1248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Kort opsamling og drøftelse i plenum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84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15" y="588587"/>
            <a:ext cx="2419778" cy="658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52A12-4803-5645-877F-D92918D05EF5}"/>
              </a:ext>
            </a:extLst>
          </p:cNvPr>
          <p:cNvSpPr txBox="1"/>
          <p:nvPr/>
        </p:nvSpPr>
        <p:spPr>
          <a:xfrm>
            <a:off x="1062446" y="5869303"/>
            <a:ext cx="8943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Få mere at vide på www.dancert.dk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BDE05-2C6B-1205-FF4E-5F0B7A5208E4}"/>
              </a:ext>
            </a:extLst>
          </p:cNvPr>
          <p:cNvSpPr txBox="1"/>
          <p:nvPr/>
        </p:nvSpPr>
        <p:spPr>
          <a:xfrm>
            <a:off x="1062446" y="2356220"/>
            <a:ext cx="911352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 FOR NU</a:t>
            </a:r>
          </a:p>
          <a:p>
            <a:pPr algn="ctr"/>
            <a:endParaRPr lang="da-DK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Næste ERFA-møder: </a:t>
            </a:r>
          </a:p>
          <a:p>
            <a:pPr algn="ctr"/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Tirsdag den 9. september 2025 i Taastrup</a:t>
            </a:r>
          </a:p>
          <a:p>
            <a:pPr algn="ctr"/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Torsdag den 11. september 2025 i Aarhus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A6606E-C9A7-890A-B791-8153B338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1" y="866020"/>
            <a:ext cx="1979601" cy="19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7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15" y="588587"/>
            <a:ext cx="2419778" cy="658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9F8999-9D88-2207-DF0C-22003497E969}"/>
              </a:ext>
            </a:extLst>
          </p:cNvPr>
          <p:cNvSpPr txBox="1"/>
          <p:nvPr/>
        </p:nvSpPr>
        <p:spPr>
          <a:xfrm>
            <a:off x="868906" y="1369498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Dagsorden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BDE23-8A01-1878-EDA4-04E213AC68A7}"/>
              </a:ext>
            </a:extLst>
          </p:cNvPr>
          <p:cNvSpPr txBox="1"/>
          <p:nvPr/>
        </p:nvSpPr>
        <p:spPr>
          <a:xfrm>
            <a:off x="868906" y="2264229"/>
            <a:ext cx="5620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Orientering fra Dancert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Ændringer til certificeringsordningen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Typiske fejl i overvågninger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Erfaringsdeling i grupper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Opsamling</a:t>
            </a:r>
          </a:p>
        </p:txBody>
      </p:sp>
      <p:pic>
        <p:nvPicPr>
          <p:cNvPr id="2" name="Picture 1" descr="A plant in a room with a sign on the wall&#10;&#10;Description automatically generated">
            <a:extLst>
              <a:ext uri="{FF2B5EF4-FFF2-40B4-BE49-F238E27FC236}">
                <a16:creationId xmlns:a16="http://schemas.microsoft.com/office/drawing/2014/main" id="{A1003780-EEA7-345A-1924-7BE58FCC8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7" b="-17737"/>
          <a:stretch/>
        </p:blipFill>
        <p:spPr>
          <a:xfrm>
            <a:off x="7315202" y="0"/>
            <a:ext cx="4876798" cy="83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3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2901474" y="2669050"/>
            <a:ext cx="6096000" cy="184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Orientering fra Dancert</a:t>
            </a:r>
          </a:p>
          <a:p>
            <a:pPr lvl="0" algn="ctr">
              <a:lnSpc>
                <a:spcPct val="107000"/>
              </a:lnSpc>
            </a:pPr>
            <a:r>
              <a:rPr lang="da-DK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Ændringer til certificeringsordningen</a:t>
            </a:r>
            <a:endParaRPr lang="da-DK" sz="36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0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E474C-3EDB-1795-2F22-BFBCAFF49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9E3753-1C80-8438-D5C1-C884DB2390A3}"/>
              </a:ext>
            </a:extLst>
          </p:cNvPr>
          <p:cNvSpPr txBox="1"/>
          <p:nvPr/>
        </p:nvSpPr>
        <p:spPr>
          <a:xfrm>
            <a:off x="1524000" y="778655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Ændringer i ordningen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D0591-37C2-35D7-27F9-D72E64B9B34F}"/>
              </a:ext>
            </a:extLst>
          </p:cNvPr>
          <p:cNvSpPr txBox="1"/>
          <p:nvPr/>
        </p:nvSpPr>
        <p:spPr>
          <a:xfrm>
            <a:off x="1524000" y="1673386"/>
            <a:ext cx="103994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 af BR18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Ændrer CS’ rolle ift. udførelsesdokumentation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SBI-271 kan anvendes, men er ikke en del af kravene i BR18. F.eks. kan bygherre selv vælge, om SBI-271 skal benyttes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Nye vejledninger: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Kap. 28 </a:t>
            </a:r>
            <a:r>
              <a:rPr lang="da-DK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Dokumentation af bærende konstruktioner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Kap. 30 </a:t>
            </a:r>
            <a:r>
              <a:rPr lang="da-DK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 af dokumentation for og udførelse af bærende konstruktioner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Kap. 32 </a:t>
            </a:r>
            <a:r>
              <a:rPr lang="da-DK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Certificerede statiker og brandrådgivers virke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Kap. 33 </a:t>
            </a:r>
            <a:r>
              <a:rPr lang="da-DK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Statikers virke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7374609E-7CB0-A32C-4FCD-85EA8608E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9EA01-88CF-646B-CBA4-1D200902A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F5687B-898C-1444-638A-A19B792A0122}"/>
              </a:ext>
            </a:extLst>
          </p:cNvPr>
          <p:cNvSpPr txBox="1"/>
          <p:nvPr/>
        </p:nvSpPr>
        <p:spPr>
          <a:xfrm>
            <a:off x="1524000" y="778655"/>
            <a:ext cx="6096000" cy="1248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Sammenhæng mellem virke og byggeproces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D7337-43F5-D856-C684-D1B9E4AB88D9}"/>
              </a:ext>
            </a:extLst>
          </p:cNvPr>
          <p:cNvSpPr txBox="1"/>
          <p:nvPr/>
        </p:nvSpPr>
        <p:spPr>
          <a:xfrm>
            <a:off x="1568117" y="2423355"/>
            <a:ext cx="10399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 bør inddrages på de rette tidspunkter i byggeprocessen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Fx ift. kontrolplan for udførelse, inden byggeriet igangsættes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der taget hånd om dette i </a:t>
            </a:r>
            <a:r>
              <a:rPr lang="da-DK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aftaleforhold og tidsplaner</a:t>
            </a: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F28F5C04-6D3B-8944-5124-3DB07E6648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9A0E75-5CF5-5B9C-86B1-731059E1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96" y="3900588"/>
            <a:ext cx="2624903" cy="26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7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19412-71DF-7D33-635A-9C55F728D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B1918A-B420-CB4B-40B4-AC4277CFC3FC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Evaluering af Statikerordningen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41DE7-A177-9825-7217-58E0F820F9DE}"/>
              </a:ext>
            </a:extLst>
          </p:cNvPr>
          <p:cNvSpPr txBox="1"/>
          <p:nvPr/>
        </p:nvSpPr>
        <p:spPr>
          <a:xfrm>
            <a:off x="1383322" y="2318652"/>
            <a:ext cx="1066800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Metodiske fejl i den afholdte evaluering i 2024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 evaluering er igangsat i 2025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BDA45563-9A67-1E6D-ABE7-C5E617430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2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Dancerts</a:t>
            </a: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bedømmelser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1383323" y="2318652"/>
            <a:ext cx="1032607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Opstartet i samarbejde mellem </a:t>
            </a:r>
            <a:r>
              <a:rPr lang="da-DK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Artelia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EKJ, </a:t>
            </a:r>
            <a:r>
              <a:rPr lang="da-DK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Niras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og Dancert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Bedømmere fra et bredt udsnit af branchen - erfarne statikere, primært fra rådgivende ingeniørvirksomheder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Rammerne er politisk bestemt</a:t>
            </a:r>
          </a:p>
          <a:p>
            <a:pPr>
              <a:spcAft>
                <a:spcPts val="600"/>
              </a:spcAft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192973-9920-2799-FDAE-84B2E58CF405}"/>
              </a:ext>
            </a:extLst>
          </p:cNvPr>
          <p:cNvSpPr txBox="1"/>
          <p:nvPr/>
        </p:nvSpPr>
        <p:spPr>
          <a:xfrm>
            <a:off x="3248172" y="5226892"/>
            <a:ext cx="5343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Branchen bedømmer sig selv</a:t>
            </a:r>
          </a:p>
        </p:txBody>
      </p:sp>
    </p:spTree>
    <p:extLst>
      <p:ext uri="{BB962C8B-B14F-4D97-AF65-F5344CB8AC3E}">
        <p14:creationId xmlns:p14="http://schemas.microsoft.com/office/powerpoint/2010/main" val="201826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2901474" y="2669050"/>
            <a:ext cx="6096000" cy="184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Orientering fra Dancert</a:t>
            </a:r>
          </a:p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Typiske</a:t>
            </a:r>
            <a:r>
              <a:rPr lang="da-DK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fejl og mangler</a:t>
            </a: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de </a:t>
            </a:r>
            <a:r>
              <a:rPr lang="da-DK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årlige kontroller</a:t>
            </a:r>
            <a:endParaRPr lang="da-DK" sz="36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6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vana Dark">
  <a:themeElements>
    <a:clrScheme name="SJ Farver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06ABC"/>
      </a:accent1>
      <a:accent2>
        <a:srgbClr val="FFAE40"/>
      </a:accent2>
      <a:accent3>
        <a:srgbClr val="D93700"/>
      </a:accent3>
      <a:accent4>
        <a:srgbClr val="B2040A"/>
      </a:accent4>
      <a:accent5>
        <a:srgbClr val="636A5A"/>
      </a:accent5>
      <a:accent6>
        <a:srgbClr val="ABADB0"/>
      </a:accent6>
      <a:hlink>
        <a:srgbClr val="1277B5"/>
      </a:hlink>
      <a:folHlink>
        <a:srgbClr val="A22F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øren Jensen PP 2014 master slides" id="{7E21EB45-6C8E-457F-9B42-AA0E0621CBA9}" vid="{42999D4B-9EE2-4165-91F7-346DD9F82F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558</Words>
  <Application>Microsoft Office PowerPoint</Application>
  <PresentationFormat>Widescreen</PresentationFormat>
  <Paragraphs>104</Paragraphs>
  <Slides>22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22</vt:i4>
      </vt:variant>
    </vt:vector>
  </HeadingPairs>
  <TitlesOfParts>
    <vt:vector size="32" baseType="lpstr">
      <vt:lpstr>Arial</vt:lpstr>
      <vt:lpstr>Baskerville</vt:lpstr>
      <vt:lpstr>Calibri</vt:lpstr>
      <vt:lpstr>Calibri Light</vt:lpstr>
      <vt:lpstr>Courier New</vt:lpstr>
      <vt:lpstr>Helvetica Neue Bold Condensed</vt:lpstr>
      <vt:lpstr>Lucida Grande</vt:lpstr>
      <vt:lpstr>Open Sans</vt:lpstr>
      <vt:lpstr>Office Theme</vt:lpstr>
      <vt:lpstr>Slidevana Dark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Jørgen Baadsgaard-Jensen</dc:creator>
  <cp:lastModifiedBy>Jeanette von Mehren Kurå</cp:lastModifiedBy>
  <cp:revision>103</cp:revision>
  <dcterms:created xsi:type="dcterms:W3CDTF">2018-10-01T13:08:33Z</dcterms:created>
  <dcterms:modified xsi:type="dcterms:W3CDTF">2025-04-04T10:50:28Z</dcterms:modified>
</cp:coreProperties>
</file>